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60" r:id="rId3"/>
    <p:sldId id="261" r:id="rId4"/>
    <p:sldId id="258" r:id="rId5"/>
    <p:sldId id="259" r:id="rId6"/>
    <p:sldId id="262" r:id="rId7"/>
    <p:sldId id="264" r:id="rId8"/>
    <p:sldId id="265" r:id="rId9"/>
    <p:sldId id="266" r:id="rId10"/>
    <p:sldId id="268" r:id="rId11"/>
    <p:sldId id="269" r:id="rId12"/>
    <p:sldId id="270" r:id="rId13"/>
    <p:sldId id="284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3" r:id="rId24"/>
    <p:sldId id="281" r:id="rId25"/>
    <p:sldId id="282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E74F609-029C-4145-AE7F-EDA92F2E289B}">
  <a:tblStyle styleId="{3E74F609-029C-4145-AE7F-EDA92F2E28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756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42a411bfdd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42a411bfdd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42a411bfdd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42a411bfdd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42a411bfdd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42a411bfdd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42a411bfdd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42a411bfdd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42a411bfd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42a411bfd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42a411bfdd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42a411bfdd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42a411bfdd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42a411bfdd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42a411bfdd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42a411bfdd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42a411bfdd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42a411bfdd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42a411bfdd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42a411bfdd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42a0ee16f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42a0ee16f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42a411bfdd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42a411bfdd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42a411bfdd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42a411bfdd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42a411bfdd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42a411bfdd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18375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2a411bfdd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2a411bfdd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42a411bfdd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42a411bfdd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42a411bfd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42a411bfd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42a0ee16f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42a0ee16f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42a0ee16f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42a0ee16f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42a411bfd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42a411bfdd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42a411bfdd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42a411bfdd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42a411bfd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42a411bfd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42a411bfd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42a411bfd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90/vaccines10111844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1117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080" dirty="0"/>
              <a:t>Предсказание Т-клеточных эпитопов на основе структурных формул последовательностей белков</a:t>
            </a:r>
            <a:endParaRPr sz="308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60200" y="2473575"/>
            <a:ext cx="8520600" cy="18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Смирнов Антон Сергеевич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Научный руководитель: Лагунин Алексей Александрович, д.б.н., проф. РАН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Работа выполнена на базе кафедры биоинформатики МБФ РНИМУ им. Н.И. Пирогова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</a:t>
            </a:fld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/>
        </p:nvSpPr>
        <p:spPr>
          <a:xfrm>
            <a:off x="4400300" y="2838225"/>
            <a:ext cx="3000000" cy="12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Для моделей in vivo: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ML</a:t>
            </a:r>
            <a:r>
              <a:rPr lang="ru" sz="1800">
                <a:solidFill>
                  <a:srgbClr val="00FF00"/>
                </a:solidFill>
              </a:rPr>
              <a:t>Y</a:t>
            </a:r>
            <a:r>
              <a:rPr lang="ru" sz="1800">
                <a:solidFill>
                  <a:schemeClr val="dk1"/>
                </a:solidFill>
              </a:rPr>
              <a:t>AKP</a:t>
            </a:r>
            <a:r>
              <a:rPr lang="ru" sz="1800">
                <a:solidFill>
                  <a:srgbClr val="FF0000"/>
                </a:solidFill>
              </a:rPr>
              <a:t>P</a:t>
            </a:r>
            <a:r>
              <a:rPr lang="ru" sz="1800">
                <a:solidFill>
                  <a:schemeClr val="dk1"/>
                </a:solidFill>
              </a:rPr>
              <a:t>PTING</a:t>
            </a:r>
            <a:br>
              <a:rPr lang="ru" sz="1800">
                <a:solidFill>
                  <a:schemeClr val="dk1"/>
                </a:solidFill>
              </a:rPr>
            </a:br>
            <a:r>
              <a:rPr lang="ru" sz="1800">
                <a:solidFill>
                  <a:schemeClr val="dk1"/>
                </a:solidFill>
              </a:rPr>
              <a:t>     YAKPP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49" name="Google Shape;149;p25"/>
          <p:cNvSpPr/>
          <p:nvPr/>
        </p:nvSpPr>
        <p:spPr>
          <a:xfrm>
            <a:off x="5114075" y="3186175"/>
            <a:ext cx="757800" cy="863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311700" y="1433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Построение моделей. Протеасома.</a:t>
            </a:r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body" idx="1"/>
          </p:nvPr>
        </p:nvSpPr>
        <p:spPr>
          <a:xfrm>
            <a:off x="311700" y="813575"/>
            <a:ext cx="2374200" cy="37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MLYAKPPPTING…</a:t>
            </a:r>
            <a:br>
              <a:rPr lang="ru"/>
            </a:br>
            <a:r>
              <a:rPr lang="ru" sz="1700">
                <a:solidFill>
                  <a:schemeClr val="dk1"/>
                </a:solidFill>
              </a:rPr>
              <a:t>ML</a:t>
            </a:r>
            <a:r>
              <a:rPr lang="ru" sz="1700">
                <a:solidFill>
                  <a:srgbClr val="FF0000"/>
                </a:solidFill>
              </a:rPr>
              <a:t>Y</a:t>
            </a:r>
            <a:r>
              <a:rPr lang="ru" sz="1700">
                <a:solidFill>
                  <a:schemeClr val="dk1"/>
                </a:solidFill>
              </a:rPr>
              <a:t>AK</a:t>
            </a:r>
            <a:br>
              <a:rPr lang="ru" sz="1700"/>
            </a:br>
            <a:r>
              <a:rPr lang="ru" sz="1700"/>
              <a:t>   </a:t>
            </a:r>
            <a:r>
              <a:rPr lang="ru" sz="1700">
                <a:solidFill>
                  <a:schemeClr val="dk1"/>
                </a:solidFill>
              </a:rPr>
              <a:t>LY</a:t>
            </a:r>
            <a:r>
              <a:rPr lang="ru" sz="1700">
                <a:solidFill>
                  <a:srgbClr val="FF0000"/>
                </a:solidFill>
              </a:rPr>
              <a:t>A</a:t>
            </a:r>
            <a:r>
              <a:rPr lang="ru" sz="1700">
                <a:solidFill>
                  <a:schemeClr val="dk1"/>
                </a:solidFill>
              </a:rPr>
              <a:t>KK</a:t>
            </a:r>
            <a:br>
              <a:rPr lang="ru" sz="1700"/>
            </a:br>
            <a:r>
              <a:rPr lang="ru" sz="1700"/>
              <a:t>     </a:t>
            </a:r>
            <a:r>
              <a:rPr lang="ru" sz="1700">
                <a:solidFill>
                  <a:schemeClr val="dk1"/>
                </a:solidFill>
              </a:rPr>
              <a:t>YA</a:t>
            </a:r>
            <a:r>
              <a:rPr lang="ru" sz="1700">
                <a:solidFill>
                  <a:srgbClr val="FF0000"/>
                </a:solidFill>
              </a:rPr>
              <a:t>K</a:t>
            </a:r>
            <a:r>
              <a:rPr lang="ru" sz="1700">
                <a:solidFill>
                  <a:schemeClr val="dk1"/>
                </a:solidFill>
              </a:rPr>
              <a:t>KP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52" name="Google Shape;152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10</a:t>
            </a:fld>
            <a:endParaRPr/>
          </a:p>
        </p:txBody>
      </p:sp>
      <p:sp>
        <p:nvSpPr>
          <p:cNvPr id="153" name="Google Shape;153;p25"/>
          <p:cNvSpPr txBox="1"/>
          <p:nvPr/>
        </p:nvSpPr>
        <p:spPr>
          <a:xfrm>
            <a:off x="4400300" y="993375"/>
            <a:ext cx="4017600" cy="19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моделей in vitro: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</a:rPr>
              <a:t>M</a:t>
            </a:r>
            <a:r>
              <a:rPr lang="ru" sz="1800">
                <a:solidFill>
                  <a:srgbClr val="FF0000"/>
                </a:solidFill>
              </a:rPr>
              <a:t>L</a:t>
            </a:r>
            <a:r>
              <a:rPr lang="ru" sz="1800">
                <a:solidFill>
                  <a:srgbClr val="00FF00"/>
                </a:solidFill>
              </a:rPr>
              <a:t>YA</a:t>
            </a:r>
            <a:r>
              <a:rPr lang="ru" sz="1800">
                <a:solidFill>
                  <a:srgbClr val="FF0000"/>
                </a:solidFill>
              </a:rPr>
              <a:t>K</a:t>
            </a:r>
            <a:r>
              <a:rPr lang="ru" sz="1800">
                <a:solidFill>
                  <a:srgbClr val="00FF00"/>
                </a:solidFill>
              </a:rPr>
              <a:t>P</a:t>
            </a:r>
            <a:r>
              <a:rPr lang="ru" sz="1800">
                <a:solidFill>
                  <a:srgbClr val="FF0000"/>
                </a:solidFill>
              </a:rPr>
              <a:t>P</a:t>
            </a:r>
            <a:r>
              <a:rPr lang="ru" sz="1800">
                <a:solidFill>
                  <a:schemeClr val="dk1"/>
                </a:solidFill>
              </a:rPr>
              <a:t>PTING</a:t>
            </a:r>
            <a:br>
              <a:rPr lang="ru" sz="1800">
                <a:solidFill>
                  <a:schemeClr val="dk2"/>
                </a:solidFill>
              </a:rPr>
            </a:br>
            <a:r>
              <a:rPr lang="ru" sz="1800">
                <a:solidFill>
                  <a:schemeClr val="dk2"/>
                </a:solidFill>
              </a:rPr>
              <a:t>     </a:t>
            </a:r>
            <a:r>
              <a:rPr lang="ru" sz="1800">
                <a:solidFill>
                  <a:schemeClr val="dk1"/>
                </a:solidFill>
              </a:rPr>
              <a:t>YAKPP</a:t>
            </a:r>
            <a:br>
              <a:rPr lang="ru" sz="1800">
                <a:solidFill>
                  <a:schemeClr val="dk1"/>
                </a:solidFill>
              </a:rPr>
            </a:br>
            <a:r>
              <a:rPr lang="ru" sz="1800">
                <a:solidFill>
                  <a:schemeClr val="dk1"/>
                </a:solidFill>
              </a:rPr>
              <a:t>     YAK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4" name="Google Shape;154;p25"/>
          <p:cNvCxnSpPr/>
          <p:nvPr/>
        </p:nvCxnSpPr>
        <p:spPr>
          <a:xfrm>
            <a:off x="4805000" y="1353950"/>
            <a:ext cx="0" cy="897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5"/>
          <p:cNvCxnSpPr/>
          <p:nvPr/>
        </p:nvCxnSpPr>
        <p:spPr>
          <a:xfrm>
            <a:off x="5560775" y="1353950"/>
            <a:ext cx="0" cy="897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" name="Google Shape;156;p25"/>
          <p:cNvCxnSpPr/>
          <p:nvPr/>
        </p:nvCxnSpPr>
        <p:spPr>
          <a:xfrm>
            <a:off x="5560775" y="3169075"/>
            <a:ext cx="0" cy="897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25"/>
          <p:cNvSpPr txBox="1"/>
          <p:nvPr/>
        </p:nvSpPr>
        <p:spPr>
          <a:xfrm>
            <a:off x="132450" y="2891850"/>
            <a:ext cx="2965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Гиперпараметры: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Радиус окна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Уровень MNA дескрипторов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>
            <a:spLocks noGrp="1"/>
          </p:cNvSpPr>
          <p:nvPr>
            <p:ph type="title"/>
          </p:nvPr>
        </p:nvSpPr>
        <p:spPr>
          <a:xfrm>
            <a:off x="311700" y="180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Построение моделей. TAP</a:t>
            </a:r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body" idx="1"/>
          </p:nvPr>
        </p:nvSpPr>
        <p:spPr>
          <a:xfrm>
            <a:off x="1004000" y="2712975"/>
            <a:ext cx="7239000" cy="18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>
                <a:solidFill>
                  <a:schemeClr val="tx1"/>
                </a:solidFill>
              </a:rPr>
              <a:t>0</a:t>
            </a:r>
            <a:r>
              <a:rPr lang="ru" dirty="0">
                <a:solidFill>
                  <a:schemeClr val="tx1"/>
                </a:solidFill>
              </a:rPr>
              <a:t> - слабая активность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b="1" dirty="0">
                <a:solidFill>
                  <a:schemeClr val="tx1"/>
                </a:solidFill>
              </a:rPr>
              <a:t>1</a:t>
            </a:r>
            <a:r>
              <a:rPr lang="ru" dirty="0">
                <a:solidFill>
                  <a:schemeClr val="tx1"/>
                </a:solidFill>
              </a:rPr>
              <a:t> - высокая активность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 b="1" dirty="0">
                <a:solidFill>
                  <a:schemeClr val="tx1"/>
                </a:solidFill>
              </a:rPr>
              <a:t>Порог</a:t>
            </a:r>
            <a:r>
              <a:rPr lang="ru" dirty="0">
                <a:solidFill>
                  <a:schemeClr val="tx1"/>
                </a:solidFill>
              </a:rPr>
              <a:t> - 100 nM (6,644)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4" name="Google Shape;164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11</a:t>
            </a:fld>
            <a:endParaRPr/>
          </a:p>
        </p:txBody>
      </p:sp>
      <p:graphicFrame>
        <p:nvGraphicFramePr>
          <p:cNvPr id="165" name="Google Shape;165;p26"/>
          <p:cNvGraphicFramePr/>
          <p:nvPr>
            <p:extLst>
              <p:ext uri="{D42A27DB-BD31-4B8C-83A1-F6EECF244321}">
                <p14:modId xmlns:p14="http://schemas.microsoft.com/office/powerpoint/2010/main" val="684987700"/>
              </p:ext>
            </p:extLst>
          </p:nvPr>
        </p:nvGraphicFramePr>
        <p:xfrm>
          <a:off x="1004000" y="1161400"/>
          <a:ext cx="7239000" cy="1188630"/>
        </p:xfrm>
        <a:graphic>
          <a:graphicData uri="http://schemas.openxmlformats.org/drawingml/2006/table">
            <a:tbl>
              <a:tblPr>
                <a:noFill/>
                <a:tableStyleId>{3E74F609-029C-4145-AE7F-EDA92F2E289B}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/>
                        <a:t>Пептид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L</a:t>
                      </a:r>
                      <a:r>
                        <a:rPr lang="ru" dirty="0"/>
                        <a:t>og2(IC50_отн)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/>
                        <a:t>Активность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GEVDVEQHT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7,215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GLSRYVARL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2,532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Построение моделей. HLA</a:t>
            </a:r>
            <a:endParaRPr/>
          </a:p>
        </p:txBody>
      </p:sp>
      <p:sp>
        <p:nvSpPr>
          <p:cNvPr id="171" name="Google Shape;171;p27"/>
          <p:cNvSpPr txBox="1">
            <a:spLocks noGrp="1"/>
          </p:cNvSpPr>
          <p:nvPr>
            <p:ph type="body" idx="1"/>
          </p:nvPr>
        </p:nvSpPr>
        <p:spPr>
          <a:xfrm>
            <a:off x="5121425" y="1258275"/>
            <a:ext cx="3710700" cy="3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dirty="0">
                <a:solidFill>
                  <a:schemeClr val="tx1"/>
                </a:solidFill>
              </a:rPr>
              <a:t>Отрицательными примерами по отношению к какому-либо классу (аллелю) считаются все примеры, не относящиеся к данному классу.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72" name="Google Shape;172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12</a:t>
            </a:fld>
            <a:endParaRPr/>
          </a:p>
        </p:txBody>
      </p:sp>
      <p:graphicFrame>
        <p:nvGraphicFramePr>
          <p:cNvPr id="173" name="Google Shape;173;p27"/>
          <p:cNvGraphicFramePr/>
          <p:nvPr>
            <p:extLst>
              <p:ext uri="{D42A27DB-BD31-4B8C-83A1-F6EECF244321}">
                <p14:modId xmlns:p14="http://schemas.microsoft.com/office/powerpoint/2010/main" val="2360919973"/>
              </p:ext>
            </p:extLst>
          </p:nvPr>
        </p:nvGraphicFramePr>
        <p:xfrm>
          <a:off x="367525" y="1338825"/>
          <a:ext cx="4601100" cy="1584840"/>
        </p:xfrm>
        <a:graphic>
          <a:graphicData uri="http://schemas.openxmlformats.org/drawingml/2006/table">
            <a:tbl>
              <a:tblPr>
                <a:noFill/>
                <a:tableStyleId>{3E74F609-029C-4145-AE7F-EDA92F2E289B}</a:tableStyleId>
              </a:tblPr>
              <a:tblGrid>
                <a:gridCol w="230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/>
                        <a:t>Пептид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/>
                        <a:t>Аллель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FLDSEPHLL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HLA-A*02:01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VIYRFLFVI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HLA-A*02:01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KQFDTYNLW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</a:rPr>
                        <a:t>HLA-B*15:01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4F866B-C634-4078-960D-6E7736D17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Статистические метрики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EDB4A0E8-1948-4D77-97A0-39DC956713A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𝑆𝑒𝑛𝑠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𝑡𝑝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𝑓𝑛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𝑆𝑝𝑒𝑐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𝑓𝑝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𝐴𝑣𝑒𝑟𝑎𝑔𝑒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𝑓𝑛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𝐵𝑎𝑙𝑎𝑛𝑐𝑒𝑑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𝑎𝑐𝑐𝑢𝑟𝑎𝑐𝑦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𝑆𝑒𝑛𝑠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𝑆𝑝𝑒𝑐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𝑀𝐶𝐶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𝑓𝑛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𝑓𝑝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𝑓𝑛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𝑓𝑝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EDB4A0E8-1948-4D77-97A0-39DC956713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0B09010-BA44-4841-85A6-BAF9B40DB2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13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787184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Программы для разработки</a:t>
            </a:r>
            <a:endParaRPr/>
          </a:p>
        </p:txBody>
      </p:sp>
      <p:sp>
        <p:nvSpPr>
          <p:cNvPr id="179" name="Google Shape;179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80" name="Google Shape;180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14</a:t>
            </a:fld>
            <a:endParaRPr/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500" y="1152476"/>
            <a:ext cx="1572325" cy="157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8075" y="1123325"/>
            <a:ext cx="4644700" cy="163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812" y="2783525"/>
            <a:ext cx="1879701" cy="187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14650" y="2783525"/>
            <a:ext cx="3710275" cy="198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Результаты</a:t>
            </a:r>
            <a:endParaRPr/>
          </a:p>
        </p:txBody>
      </p:sp>
      <p:sp>
        <p:nvSpPr>
          <p:cNvPr id="190" name="Google Shape;190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>
            <a:spLocks noGrp="1"/>
          </p:cNvSpPr>
          <p:nvPr>
            <p:ph type="title"/>
          </p:nvPr>
        </p:nvSpPr>
        <p:spPr>
          <a:xfrm>
            <a:off x="311700" y="187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Схема</a:t>
            </a:r>
            <a:endParaRPr dirty="0"/>
          </a:p>
        </p:txBody>
      </p:sp>
      <p:sp>
        <p:nvSpPr>
          <p:cNvPr id="196" name="Google Shape;196;p30"/>
          <p:cNvSpPr txBox="1">
            <a:spLocks noGrp="1"/>
          </p:cNvSpPr>
          <p:nvPr>
            <p:ph type="body" idx="1"/>
          </p:nvPr>
        </p:nvSpPr>
        <p:spPr>
          <a:xfrm>
            <a:off x="311700" y="868763"/>
            <a:ext cx="8520600" cy="37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97" name="Google Shape;19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16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4BA1AC-8EA9-4D21-BFB9-11AF1F741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36" y="1200813"/>
            <a:ext cx="8922327" cy="274187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>
            <a:spLocks noGrp="1"/>
          </p:cNvSpPr>
          <p:nvPr>
            <p:ph type="title"/>
          </p:nvPr>
        </p:nvSpPr>
        <p:spPr>
          <a:xfrm>
            <a:off x="311700" y="163825"/>
            <a:ext cx="8520600" cy="8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Протеасома. Модели in vitro. 5-кратная кросс-валидация</a:t>
            </a:r>
            <a:endParaRPr/>
          </a:p>
        </p:txBody>
      </p:sp>
      <p:sp>
        <p:nvSpPr>
          <p:cNvPr id="203" name="Google Shape;203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04" name="Google Shape;20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17</a:t>
            </a:fld>
            <a:endParaRPr/>
          </a:p>
        </p:txBody>
      </p:sp>
      <p:pic>
        <p:nvPicPr>
          <p:cNvPr id="205" name="Google Shape;2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260301" cy="332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3142" y="1152475"/>
            <a:ext cx="4526208" cy="3394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>
            <a:spLocks noGrp="1"/>
          </p:cNvSpPr>
          <p:nvPr>
            <p:ph type="title"/>
          </p:nvPr>
        </p:nvSpPr>
        <p:spPr>
          <a:xfrm>
            <a:off x="311700" y="163825"/>
            <a:ext cx="8520600" cy="8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Протеасома. Модели in vitro. 5-кратная кросс-валидация</a:t>
            </a:r>
            <a:endParaRPr/>
          </a:p>
        </p:txBody>
      </p:sp>
      <p:sp>
        <p:nvSpPr>
          <p:cNvPr id="212" name="Google Shape;212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13" name="Google Shape;213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18</a:t>
            </a:fld>
            <a:endParaRPr/>
          </a:p>
        </p:txBody>
      </p:sp>
      <p:pic>
        <p:nvPicPr>
          <p:cNvPr id="214" name="Google Shape;2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4555200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7100" y="1152475"/>
            <a:ext cx="45552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>
            <a:spLocks noGrp="1"/>
          </p:cNvSpPr>
          <p:nvPr>
            <p:ph type="title"/>
          </p:nvPr>
        </p:nvSpPr>
        <p:spPr>
          <a:xfrm>
            <a:off x="311700" y="158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Протеасома. Модели in vivo. 5-кратная кросс-валидация.</a:t>
            </a:r>
            <a:endParaRPr/>
          </a:p>
        </p:txBody>
      </p:sp>
      <p:sp>
        <p:nvSpPr>
          <p:cNvPr id="221" name="Google Shape;221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22" name="Google Shape;222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19</a:t>
            </a:fld>
            <a:endParaRPr/>
          </a:p>
        </p:txBody>
      </p:sp>
      <p:pic>
        <p:nvPicPr>
          <p:cNvPr id="223" name="Google Shape;2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4678725" cy="350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7100" y="1152475"/>
            <a:ext cx="45552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259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Актуальность. Разработка вакцин</a:t>
            </a:r>
            <a:endParaRPr dirty="0"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ru-RU" dirty="0"/>
          </a:p>
        </p:txBody>
      </p:sp>
      <p:sp>
        <p:nvSpPr>
          <p:cNvPr id="86" name="Google Shape;8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</a:t>
            </a:fld>
            <a:endParaRPr/>
          </a:p>
        </p:txBody>
      </p:sp>
      <p:sp>
        <p:nvSpPr>
          <p:cNvPr id="87" name="Google Shape;87;p17"/>
          <p:cNvSpPr txBox="1"/>
          <p:nvPr/>
        </p:nvSpPr>
        <p:spPr>
          <a:xfrm>
            <a:off x="3716948" y="4396826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 dirty="0">
                <a:solidFill>
                  <a:schemeClr val="tx1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10.3390/vaccines10111844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3901" y="1058133"/>
            <a:ext cx="4756198" cy="32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62DBEF8-BE45-49E7-A8FB-38EC9C1B4502}"/>
              </a:ext>
            </a:extLst>
          </p:cNvPr>
          <p:cNvSpPr/>
          <p:nvPr/>
        </p:nvSpPr>
        <p:spPr>
          <a:xfrm>
            <a:off x="4184073" y="1808018"/>
            <a:ext cx="782782" cy="2008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F7296C-D596-41A5-B0E0-E364BEDD405C}"/>
              </a:ext>
            </a:extLst>
          </p:cNvPr>
          <p:cNvSpPr txBox="1"/>
          <p:nvPr/>
        </p:nvSpPr>
        <p:spPr>
          <a:xfrm>
            <a:off x="4184073" y="1739184"/>
            <a:ext cx="810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dirty="0"/>
              <a:t>Варианты интереса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0FA536B-98C3-4C7F-AFCF-D829860580C8}"/>
              </a:ext>
            </a:extLst>
          </p:cNvPr>
          <p:cNvSpPr/>
          <p:nvPr/>
        </p:nvSpPr>
        <p:spPr>
          <a:xfrm>
            <a:off x="4274127" y="2214843"/>
            <a:ext cx="782782" cy="2008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F34D2BE-E3A5-4D86-99C6-57F32209BA55}"/>
              </a:ext>
            </a:extLst>
          </p:cNvPr>
          <p:cNvSpPr/>
          <p:nvPr/>
        </p:nvSpPr>
        <p:spPr>
          <a:xfrm>
            <a:off x="2694708" y="1808017"/>
            <a:ext cx="810491" cy="2008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69532D1-2199-404F-AB56-08130E1954B8}"/>
              </a:ext>
            </a:extLst>
          </p:cNvPr>
          <p:cNvSpPr/>
          <p:nvPr/>
        </p:nvSpPr>
        <p:spPr>
          <a:xfrm>
            <a:off x="6046813" y="1808017"/>
            <a:ext cx="782782" cy="2697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E50C67-50F4-45B6-86D0-A8D8B0D71766}"/>
              </a:ext>
            </a:extLst>
          </p:cNvPr>
          <p:cNvSpPr txBox="1"/>
          <p:nvPr/>
        </p:nvSpPr>
        <p:spPr>
          <a:xfrm>
            <a:off x="2784763" y="1739184"/>
            <a:ext cx="10598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Опасные варианты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09B6B1-E4C0-4F34-9DF8-8EB1D9016D51}"/>
              </a:ext>
            </a:extLst>
          </p:cNvPr>
          <p:cNvSpPr txBox="1"/>
          <p:nvPr/>
        </p:nvSpPr>
        <p:spPr>
          <a:xfrm>
            <a:off x="6119924" y="1766452"/>
            <a:ext cx="13562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Кандидаты </a:t>
            </a:r>
          </a:p>
          <a:p>
            <a:r>
              <a:rPr lang="ru-RU" sz="800" dirty="0"/>
              <a:t>для вакцины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27AC4C-641F-45C1-A888-D789C37A74FC}"/>
              </a:ext>
            </a:extLst>
          </p:cNvPr>
          <p:cNvSpPr txBox="1"/>
          <p:nvPr/>
        </p:nvSpPr>
        <p:spPr>
          <a:xfrm>
            <a:off x="4246418" y="2159807"/>
            <a:ext cx="16209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Множественное выравнивание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435B9BA-3302-4B64-A721-6AFFE33B73A6}"/>
              </a:ext>
            </a:extLst>
          </p:cNvPr>
          <p:cNvSpPr/>
          <p:nvPr/>
        </p:nvSpPr>
        <p:spPr>
          <a:xfrm>
            <a:off x="4066309" y="2986326"/>
            <a:ext cx="990600" cy="2008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F550ECD2-55AF-4AAF-B5B7-B318DFB25501}"/>
              </a:ext>
            </a:extLst>
          </p:cNvPr>
          <p:cNvSpPr/>
          <p:nvPr/>
        </p:nvSpPr>
        <p:spPr>
          <a:xfrm>
            <a:off x="2193900" y="3183816"/>
            <a:ext cx="1059873" cy="2008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CFE86796-93F6-4D92-956D-74271236DE68}"/>
              </a:ext>
            </a:extLst>
          </p:cNvPr>
          <p:cNvSpPr/>
          <p:nvPr/>
        </p:nvSpPr>
        <p:spPr>
          <a:xfrm>
            <a:off x="5974800" y="4053345"/>
            <a:ext cx="782782" cy="2008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4A8179-25B6-461B-BBD4-C3D2E8429118}"/>
              </a:ext>
            </a:extLst>
          </p:cNvPr>
          <p:cNvSpPr txBox="1"/>
          <p:nvPr/>
        </p:nvSpPr>
        <p:spPr>
          <a:xfrm>
            <a:off x="2193900" y="3134592"/>
            <a:ext cx="16507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Предсказание «горячих точек»</a:t>
            </a:r>
          </a:p>
          <a:p>
            <a:r>
              <a:rPr lang="ru-RU" sz="800" dirty="0"/>
              <a:t> мутагенеза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D5A751-225D-4952-8C32-D935BAE85BC8}"/>
              </a:ext>
            </a:extLst>
          </p:cNvPr>
          <p:cNvSpPr txBox="1"/>
          <p:nvPr/>
        </p:nvSpPr>
        <p:spPr>
          <a:xfrm>
            <a:off x="4104408" y="2915793"/>
            <a:ext cx="20435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 err="1"/>
              <a:t>Консенсусная</a:t>
            </a:r>
            <a:r>
              <a:rPr lang="ru-RU" sz="800" dirty="0"/>
              <a:t> </a:t>
            </a:r>
          </a:p>
          <a:p>
            <a:r>
              <a:rPr lang="ru-RU" sz="800" dirty="0"/>
              <a:t>последовательность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19C479C3-F078-4552-A583-032ED9AAE15A}"/>
              </a:ext>
            </a:extLst>
          </p:cNvPr>
          <p:cNvSpPr/>
          <p:nvPr/>
        </p:nvSpPr>
        <p:spPr>
          <a:xfrm>
            <a:off x="2193900" y="4023779"/>
            <a:ext cx="833318" cy="2008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8144C12B-771D-4B44-9BFD-FEB4BC5F0532}"/>
              </a:ext>
            </a:extLst>
          </p:cNvPr>
          <p:cNvSpPr/>
          <p:nvPr/>
        </p:nvSpPr>
        <p:spPr>
          <a:xfrm>
            <a:off x="3203237" y="4160673"/>
            <a:ext cx="833318" cy="2008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D65DA0E1-49FF-4DB6-9816-B06D3FF4F4FB}"/>
              </a:ext>
            </a:extLst>
          </p:cNvPr>
          <p:cNvSpPr/>
          <p:nvPr/>
        </p:nvSpPr>
        <p:spPr>
          <a:xfrm>
            <a:off x="4092599" y="4160672"/>
            <a:ext cx="782782" cy="2008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9A57A0AF-1027-4D53-98F1-907491A79CFE}"/>
              </a:ext>
            </a:extLst>
          </p:cNvPr>
          <p:cNvSpPr/>
          <p:nvPr/>
        </p:nvSpPr>
        <p:spPr>
          <a:xfrm>
            <a:off x="4092599" y="3634932"/>
            <a:ext cx="782782" cy="1372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35112CA0-6DA2-4EAF-A873-03783ED5724C}"/>
              </a:ext>
            </a:extLst>
          </p:cNvPr>
          <p:cNvSpPr/>
          <p:nvPr/>
        </p:nvSpPr>
        <p:spPr>
          <a:xfrm>
            <a:off x="5005270" y="3920404"/>
            <a:ext cx="782782" cy="3908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01EED9-23E1-402A-96C0-89720FC1665E}"/>
              </a:ext>
            </a:extLst>
          </p:cNvPr>
          <p:cNvSpPr txBox="1"/>
          <p:nvPr/>
        </p:nvSpPr>
        <p:spPr>
          <a:xfrm>
            <a:off x="2208381" y="3952342"/>
            <a:ext cx="9677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Идентификация </a:t>
            </a:r>
          </a:p>
          <a:p>
            <a:r>
              <a:rPr lang="ru-RU" sz="800" dirty="0"/>
              <a:t>антигена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E5E07AF-7B8E-458F-8E01-CA40F99BBB59}"/>
              </a:ext>
            </a:extLst>
          </p:cNvPr>
          <p:cNvSpPr txBox="1"/>
          <p:nvPr/>
        </p:nvSpPr>
        <p:spPr>
          <a:xfrm>
            <a:off x="3226689" y="4092402"/>
            <a:ext cx="8777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Предсказание</a:t>
            </a:r>
          </a:p>
          <a:p>
            <a:r>
              <a:rPr lang="ru-RU" sz="800" dirty="0"/>
              <a:t>эпитопов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A90EDA-5EF5-402B-8565-85E8331FFA2F}"/>
              </a:ext>
            </a:extLst>
          </p:cNvPr>
          <p:cNvSpPr txBox="1"/>
          <p:nvPr/>
        </p:nvSpPr>
        <p:spPr>
          <a:xfrm>
            <a:off x="4081185" y="4174604"/>
            <a:ext cx="12191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Т-клеточные </a:t>
            </a:r>
          </a:p>
          <a:p>
            <a:r>
              <a:rPr lang="ru-RU" sz="800" dirty="0"/>
              <a:t>эпитопы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6AF1D3-9B04-40C3-A0E5-FE909309DC1B}"/>
              </a:ext>
            </a:extLst>
          </p:cNvPr>
          <p:cNvSpPr txBox="1"/>
          <p:nvPr/>
        </p:nvSpPr>
        <p:spPr>
          <a:xfrm>
            <a:off x="4184073" y="3586181"/>
            <a:ext cx="12746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700" dirty="0"/>
              <a:t>В-клеточные </a:t>
            </a:r>
          </a:p>
          <a:p>
            <a:r>
              <a:rPr lang="ru-RU" sz="700" dirty="0"/>
              <a:t>эпитопы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7681E71-21DE-4E97-B128-940EE67EDE77}"/>
              </a:ext>
            </a:extLst>
          </p:cNvPr>
          <p:cNvSpPr txBox="1"/>
          <p:nvPr/>
        </p:nvSpPr>
        <p:spPr>
          <a:xfrm>
            <a:off x="4786424" y="3915570"/>
            <a:ext cx="13231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Дизайн вакцины:</a:t>
            </a:r>
          </a:p>
          <a:p>
            <a:r>
              <a:rPr lang="ru-RU" sz="800" dirty="0"/>
              <a:t>-несколько эпитопов</a:t>
            </a:r>
          </a:p>
          <a:p>
            <a:r>
              <a:rPr lang="ru-RU" sz="800" dirty="0"/>
              <a:t>-консервативные сайты</a:t>
            </a:r>
            <a:br>
              <a:rPr lang="ru-RU" sz="800" dirty="0"/>
            </a:br>
            <a:endParaRPr lang="ru-RU" sz="8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0DE5016-E885-4F0A-9F2F-3EC14CF2B4EC}"/>
              </a:ext>
            </a:extLst>
          </p:cNvPr>
          <p:cNvSpPr txBox="1"/>
          <p:nvPr/>
        </p:nvSpPr>
        <p:spPr>
          <a:xfrm>
            <a:off x="5988087" y="3974364"/>
            <a:ext cx="1059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Предсказания</a:t>
            </a:r>
          </a:p>
          <a:p>
            <a:r>
              <a:rPr lang="ru-RU" sz="800" dirty="0"/>
              <a:t>иммуногенности,</a:t>
            </a:r>
            <a:br>
              <a:rPr lang="ru-RU" sz="800" dirty="0"/>
            </a:br>
            <a:r>
              <a:rPr lang="ru-RU" sz="800" dirty="0"/>
              <a:t>безопасности</a:t>
            </a: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5E016655-4573-4818-9401-C33763625283}"/>
              </a:ext>
            </a:extLst>
          </p:cNvPr>
          <p:cNvSpPr/>
          <p:nvPr/>
        </p:nvSpPr>
        <p:spPr>
          <a:xfrm>
            <a:off x="5936299" y="3201073"/>
            <a:ext cx="782782" cy="2008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B1AD285D-2C15-46BB-9444-01468D5A2357}"/>
              </a:ext>
            </a:extLst>
          </p:cNvPr>
          <p:cNvSpPr/>
          <p:nvPr/>
        </p:nvSpPr>
        <p:spPr>
          <a:xfrm>
            <a:off x="6016664" y="2458099"/>
            <a:ext cx="782782" cy="2008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59B6F3-E426-43CB-8034-3D09C18FFB9E}"/>
              </a:ext>
            </a:extLst>
          </p:cNvPr>
          <p:cNvSpPr txBox="1"/>
          <p:nvPr/>
        </p:nvSpPr>
        <p:spPr>
          <a:xfrm>
            <a:off x="5953616" y="3121539"/>
            <a:ext cx="17980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Предсказание </a:t>
            </a:r>
          </a:p>
          <a:p>
            <a:r>
              <a:rPr lang="ru-RU" sz="800" dirty="0"/>
              <a:t>физико-химических параметров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632006-BE63-4272-89E4-E89BB57E1E8C}"/>
              </a:ext>
            </a:extLst>
          </p:cNvPr>
          <p:cNvSpPr txBox="1"/>
          <p:nvPr/>
        </p:nvSpPr>
        <p:spPr>
          <a:xfrm>
            <a:off x="5633917" y="2407749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Моделирование структуры белков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311700" y="1875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TAP. 5-кратная кросс-валидация</a:t>
            </a:r>
            <a:endParaRPr/>
          </a:p>
        </p:txBody>
      </p:sp>
      <p:sp>
        <p:nvSpPr>
          <p:cNvPr id="230" name="Google Shape;230;p34"/>
          <p:cNvSpPr txBox="1">
            <a:spLocks noGrp="1"/>
          </p:cNvSpPr>
          <p:nvPr>
            <p:ph type="body" idx="1"/>
          </p:nvPr>
        </p:nvSpPr>
        <p:spPr>
          <a:xfrm>
            <a:off x="311700" y="1089049"/>
            <a:ext cx="8520600" cy="34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31" name="Google Shape;231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20</a:t>
            </a:fld>
            <a:endParaRPr/>
          </a:p>
        </p:txBody>
      </p:sp>
      <p:pic>
        <p:nvPicPr>
          <p:cNvPr id="232" name="Google Shape;2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75" y="1053356"/>
            <a:ext cx="4572000" cy="3428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6800" y="1010150"/>
            <a:ext cx="4687200" cy="351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>
            <a:spLocks noGrp="1"/>
          </p:cNvSpPr>
          <p:nvPr>
            <p:ph type="title"/>
          </p:nvPr>
        </p:nvSpPr>
        <p:spPr>
          <a:xfrm>
            <a:off x="311700" y="1875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TAP. Валидация на независимой выборке.</a:t>
            </a:r>
            <a:endParaRPr/>
          </a:p>
        </p:txBody>
      </p:sp>
      <p:sp>
        <p:nvSpPr>
          <p:cNvPr id="239" name="Google Shape;239;p35"/>
          <p:cNvSpPr txBox="1">
            <a:spLocks noGrp="1"/>
          </p:cNvSpPr>
          <p:nvPr>
            <p:ph type="body" idx="1"/>
          </p:nvPr>
        </p:nvSpPr>
        <p:spPr>
          <a:xfrm>
            <a:off x="311700" y="868838"/>
            <a:ext cx="8520600" cy="36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40" name="Google Shape;240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21</a:t>
            </a:fld>
            <a:endParaRPr/>
          </a:p>
        </p:txBody>
      </p:sp>
      <p:pic>
        <p:nvPicPr>
          <p:cNvPr id="241" name="Google Shape;2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74" y="927313"/>
            <a:ext cx="4777301" cy="35829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2" name="Google Shape;242;p35"/>
          <p:cNvGraphicFramePr/>
          <p:nvPr>
            <p:extLst>
              <p:ext uri="{D42A27DB-BD31-4B8C-83A1-F6EECF244321}">
                <p14:modId xmlns:p14="http://schemas.microsoft.com/office/powerpoint/2010/main" val="3498674680"/>
              </p:ext>
            </p:extLst>
          </p:nvPr>
        </p:nvGraphicFramePr>
        <p:xfrm>
          <a:off x="5008970" y="927275"/>
          <a:ext cx="3793280" cy="3310320"/>
        </p:xfrm>
        <a:graphic>
          <a:graphicData uri="http://schemas.openxmlformats.org/drawingml/2006/table">
            <a:tbl>
              <a:tblPr>
                <a:noFill/>
                <a:tableStyleId>{3E74F609-029C-4145-AE7F-EDA92F2E289B}</a:tableStyleId>
              </a:tblPr>
              <a:tblGrid>
                <a:gridCol w="1877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8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77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0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Метрика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ANGEL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TAPREG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/>
                        <a:t>Чувствительность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0,94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0,00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Специфичность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0,39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0,95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Average precision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0,37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0,29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Точность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0,55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0,68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0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Сбалансированная точность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0,67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0,48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0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MCC</a:t>
                      </a:r>
                      <a:endParaRPr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0,33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/>
                        <a:t>-0,12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 txBox="1">
            <a:spLocks noGrp="1"/>
          </p:cNvSpPr>
          <p:nvPr>
            <p:ph type="title"/>
          </p:nvPr>
        </p:nvSpPr>
        <p:spPr>
          <a:xfrm>
            <a:off x="311700" y="216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HLA. 5-кратная кросс-валидация.</a:t>
            </a:r>
            <a:endParaRPr/>
          </a:p>
        </p:txBody>
      </p:sp>
      <p:sp>
        <p:nvSpPr>
          <p:cNvPr id="248" name="Google Shape;248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49" name="Google Shape;249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22</a:t>
            </a:fld>
            <a:endParaRPr/>
          </a:p>
        </p:txBody>
      </p:sp>
      <p:pic>
        <p:nvPicPr>
          <p:cNvPr id="250" name="Google Shape;25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4555192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9400" y="1096175"/>
            <a:ext cx="4705325" cy="35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D876E6-CB91-4E29-9789-3057FD206935}"/>
              </a:ext>
            </a:extLst>
          </p:cNvPr>
          <p:cNvSpPr txBox="1"/>
          <p:nvPr/>
        </p:nvSpPr>
        <p:spPr>
          <a:xfrm>
            <a:off x="311700" y="845900"/>
            <a:ext cx="318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Всего 177 аллелей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 txBox="1">
            <a:spLocks noGrp="1"/>
          </p:cNvSpPr>
          <p:nvPr>
            <p:ph type="title"/>
          </p:nvPr>
        </p:nvSpPr>
        <p:spPr>
          <a:xfrm>
            <a:off x="311700" y="16793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Выводы</a:t>
            </a:r>
            <a:endParaRPr dirty="0"/>
          </a:p>
        </p:txBody>
      </p:sp>
      <p:sp>
        <p:nvSpPr>
          <p:cNvPr id="257" name="Google Shape;257;p37"/>
          <p:cNvSpPr txBox="1">
            <a:spLocks noGrp="1"/>
          </p:cNvSpPr>
          <p:nvPr>
            <p:ph type="body" idx="1"/>
          </p:nvPr>
        </p:nvSpPr>
        <p:spPr>
          <a:xfrm>
            <a:off x="311700" y="740634"/>
            <a:ext cx="8520600" cy="38282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lvl="0" algn="just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ru" dirty="0">
                <a:solidFill>
                  <a:schemeClr val="tx1"/>
                </a:solidFill>
              </a:rPr>
              <a:t>Разработан подход к предсказанию эпитопов на основе структурных формул фрагментов белков и Байесовского подхода.</a:t>
            </a:r>
            <a:endParaRPr dirty="0">
              <a:solidFill>
                <a:schemeClr val="tx1"/>
              </a:solidFill>
            </a:endParaRPr>
          </a:p>
          <a:p>
            <a:pPr lvl="0" algn="just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ru" dirty="0">
                <a:solidFill>
                  <a:schemeClr val="tx1"/>
                </a:solidFill>
              </a:rPr>
              <a:t>Созданы обучающие и тестовые выборки для построения моделей </a:t>
            </a:r>
            <a:r>
              <a:rPr lang="ru-RU" dirty="0">
                <a:solidFill>
                  <a:schemeClr val="tx1"/>
                </a:solidFill>
              </a:rPr>
              <a:t>связи «структура-свойство» </a:t>
            </a:r>
            <a:r>
              <a:rPr lang="ru" dirty="0">
                <a:solidFill>
                  <a:schemeClr val="tx1"/>
                </a:solidFill>
              </a:rPr>
              <a:t>предсказания сайтов </a:t>
            </a:r>
            <a:r>
              <a:rPr lang="ru-RU" dirty="0">
                <a:solidFill>
                  <a:schemeClr val="tx1"/>
                </a:solidFill>
              </a:rPr>
              <a:t>гидролиза белков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протеасомой (56187 белков в обучающей, 30125 в тестовой)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ru-RU" dirty="0">
                <a:solidFill>
                  <a:schemeClr val="tx1"/>
                </a:solidFill>
              </a:rPr>
              <a:t> связывания пептидов с</a:t>
            </a:r>
            <a:r>
              <a:rPr lang="en-US" dirty="0">
                <a:solidFill>
                  <a:schemeClr val="tx1"/>
                </a:solidFill>
              </a:rPr>
              <a:t> TAP </a:t>
            </a:r>
            <a:r>
              <a:rPr lang="ru-RU" dirty="0">
                <a:solidFill>
                  <a:schemeClr val="tx1"/>
                </a:solidFill>
              </a:rPr>
              <a:t>транспортером (613 пептида в обучающей, 62 в тестовой) и с </a:t>
            </a:r>
            <a:r>
              <a:rPr lang="en-US" dirty="0">
                <a:solidFill>
                  <a:schemeClr val="tx1"/>
                </a:solidFill>
              </a:rPr>
              <a:t>HLA </a:t>
            </a:r>
            <a:r>
              <a:rPr lang="ru-RU" dirty="0">
                <a:solidFill>
                  <a:schemeClr val="tx1"/>
                </a:solidFill>
              </a:rPr>
              <a:t>аллелями первого класса (193 аллели, 416084 пептида в обучающей, в тестовой – 91867 пептидов для 71 </a:t>
            </a:r>
            <a:r>
              <a:rPr lang="ru-RU" dirty="0" err="1">
                <a:solidFill>
                  <a:schemeClr val="tx1"/>
                </a:solidFill>
              </a:rPr>
              <a:t>аллеля</a:t>
            </a:r>
            <a:r>
              <a:rPr lang="ru-RU" dirty="0">
                <a:solidFill>
                  <a:schemeClr val="tx1"/>
                </a:solidFill>
              </a:rPr>
              <a:t>) .</a:t>
            </a:r>
            <a:endParaRPr lang="en-US" dirty="0">
              <a:solidFill>
                <a:schemeClr val="tx1"/>
              </a:solidFill>
            </a:endParaRPr>
          </a:p>
          <a:p>
            <a:pPr marL="457200" lvl="0" indent="-342900" algn="just" rtl="0">
              <a:spcBef>
                <a:spcPts val="600"/>
              </a:spcBef>
              <a:spcAft>
                <a:spcPts val="600"/>
              </a:spcAft>
              <a:buSzPts val="1800"/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Созданы, </a:t>
            </a:r>
            <a:r>
              <a:rPr lang="ru-RU" dirty="0" err="1">
                <a:solidFill>
                  <a:schemeClr val="tx1"/>
                </a:solidFill>
              </a:rPr>
              <a:t>валидированы</a:t>
            </a:r>
            <a:r>
              <a:rPr lang="ru-RU" dirty="0">
                <a:solidFill>
                  <a:schemeClr val="tx1"/>
                </a:solidFill>
              </a:rPr>
              <a:t> и отобраны лучшие классификационные модели связи «структура-свойство» для предсказания сайтов гидролиза белков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протеасомой на данных </a:t>
            </a:r>
            <a:r>
              <a:rPr lang="en-US" dirty="0">
                <a:solidFill>
                  <a:schemeClr val="tx1"/>
                </a:solidFill>
              </a:rPr>
              <a:t>in vitro</a:t>
            </a:r>
            <a:r>
              <a:rPr lang="ru-RU" dirty="0">
                <a:solidFill>
                  <a:schemeClr val="tx1"/>
                </a:solidFill>
              </a:rPr>
              <a:t> (7 уровень, </a:t>
            </a:r>
            <a:r>
              <a:rPr lang="en-US" dirty="0">
                <a:solidFill>
                  <a:schemeClr val="tx1"/>
                </a:solidFill>
              </a:rPr>
              <a:t>AUC ROC = 0,676</a:t>
            </a:r>
            <a:r>
              <a:rPr lang="ru-RU" dirty="0">
                <a:solidFill>
                  <a:schemeClr val="tx1"/>
                </a:solidFill>
              </a:rPr>
              <a:t>)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и </a:t>
            </a:r>
            <a:r>
              <a:rPr lang="en-US" dirty="0">
                <a:solidFill>
                  <a:schemeClr val="tx1"/>
                </a:solidFill>
              </a:rPr>
              <a:t>in vivo</a:t>
            </a:r>
            <a:r>
              <a:rPr lang="ru-RU" dirty="0">
                <a:solidFill>
                  <a:schemeClr val="tx1"/>
                </a:solidFill>
              </a:rPr>
              <a:t> (</a:t>
            </a:r>
            <a:r>
              <a:rPr lang="en-US" dirty="0">
                <a:solidFill>
                  <a:schemeClr val="tx1"/>
                </a:solidFill>
              </a:rPr>
              <a:t>9</a:t>
            </a:r>
            <a:r>
              <a:rPr lang="ru-RU" dirty="0">
                <a:solidFill>
                  <a:schemeClr val="tx1"/>
                </a:solidFill>
              </a:rPr>
              <a:t> уровень, </a:t>
            </a:r>
            <a:r>
              <a:rPr lang="en-US" dirty="0">
                <a:solidFill>
                  <a:schemeClr val="tx1"/>
                </a:solidFill>
              </a:rPr>
              <a:t>AUC ROC = 0,875</a:t>
            </a:r>
            <a:r>
              <a:rPr lang="ru-RU" dirty="0">
                <a:solidFill>
                  <a:schemeClr val="tx1"/>
                </a:solidFill>
              </a:rPr>
              <a:t>)</a:t>
            </a:r>
            <a:r>
              <a:rPr lang="en-US" dirty="0">
                <a:solidFill>
                  <a:schemeClr val="tx1"/>
                </a:solidFill>
              </a:rPr>
              <a:t> ,</a:t>
            </a:r>
            <a:r>
              <a:rPr lang="ru-RU" dirty="0">
                <a:solidFill>
                  <a:schemeClr val="tx1"/>
                </a:solidFill>
              </a:rPr>
              <a:t> связывания пептидов с</a:t>
            </a:r>
            <a:r>
              <a:rPr lang="en-US" dirty="0">
                <a:solidFill>
                  <a:schemeClr val="tx1"/>
                </a:solidFill>
              </a:rPr>
              <a:t> TAP </a:t>
            </a:r>
            <a:r>
              <a:rPr lang="ru-RU" dirty="0">
                <a:solidFill>
                  <a:schemeClr val="tx1"/>
                </a:solidFill>
              </a:rPr>
              <a:t>транспортером (</a:t>
            </a:r>
            <a:r>
              <a:rPr lang="en-US" dirty="0">
                <a:solidFill>
                  <a:schemeClr val="tx1"/>
                </a:solidFill>
              </a:rPr>
              <a:t>6</a:t>
            </a:r>
            <a:r>
              <a:rPr lang="ru-RU" dirty="0">
                <a:solidFill>
                  <a:schemeClr val="tx1"/>
                </a:solidFill>
              </a:rPr>
              <a:t> уровень, </a:t>
            </a:r>
            <a:r>
              <a:rPr lang="en-US" dirty="0">
                <a:solidFill>
                  <a:schemeClr val="tx1"/>
                </a:solidFill>
              </a:rPr>
              <a:t>AUC ROC = 0,605</a:t>
            </a:r>
            <a:r>
              <a:rPr lang="ru-RU" dirty="0">
                <a:solidFill>
                  <a:schemeClr val="tx1"/>
                </a:solidFill>
              </a:rPr>
              <a:t>) и </a:t>
            </a:r>
            <a:r>
              <a:rPr lang="en-US" dirty="0">
                <a:solidFill>
                  <a:schemeClr val="tx1"/>
                </a:solidFill>
              </a:rPr>
              <a:t>HLA </a:t>
            </a:r>
            <a:r>
              <a:rPr lang="ru-RU" dirty="0">
                <a:solidFill>
                  <a:schemeClr val="tx1"/>
                </a:solidFill>
              </a:rPr>
              <a:t>первого класса (</a:t>
            </a:r>
            <a:r>
              <a:rPr lang="en-US" dirty="0">
                <a:solidFill>
                  <a:schemeClr val="tx1"/>
                </a:solidFill>
              </a:rPr>
              <a:t>177 </a:t>
            </a:r>
            <a:r>
              <a:rPr lang="ru-RU" dirty="0">
                <a:solidFill>
                  <a:schemeClr val="tx1"/>
                </a:solidFill>
              </a:rPr>
              <a:t>аллелей, 6 уровень, медиана(</a:t>
            </a:r>
            <a:r>
              <a:rPr lang="en-US" dirty="0">
                <a:solidFill>
                  <a:schemeClr val="tx1"/>
                </a:solidFill>
              </a:rPr>
              <a:t>AUC ROC</a:t>
            </a:r>
            <a:r>
              <a:rPr lang="ru-RU" dirty="0">
                <a:solidFill>
                  <a:schemeClr val="tx1"/>
                </a:solidFill>
              </a:rPr>
              <a:t>)</a:t>
            </a:r>
            <a:r>
              <a:rPr lang="en-US" dirty="0">
                <a:solidFill>
                  <a:schemeClr val="tx1"/>
                </a:solidFill>
              </a:rPr>
              <a:t> = 0,897</a:t>
            </a:r>
            <a:r>
              <a:rPr lang="ru-RU" dirty="0">
                <a:solidFill>
                  <a:schemeClr val="tx1"/>
                </a:solidFill>
              </a:rPr>
              <a:t>)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.</a:t>
            </a:r>
          </a:p>
          <a:p>
            <a:pPr marL="457200" lvl="0" indent="-342900" algn="just" rtl="0">
              <a:spcBef>
                <a:spcPts val="600"/>
              </a:spcBef>
              <a:spcAft>
                <a:spcPts val="600"/>
              </a:spcAft>
              <a:buSzPts val="1800"/>
              <a:buAutoNum type="arabicPeriod"/>
            </a:pPr>
            <a:r>
              <a:rPr lang="ru-R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Построенные модели объединены в единый публично доступный сервис через сеть Интернет. </a:t>
            </a:r>
          </a:p>
        </p:txBody>
      </p:sp>
      <p:sp>
        <p:nvSpPr>
          <p:cNvPr id="258" name="Google Shape;258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6514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Продолжение работы</a:t>
            </a:r>
            <a:endParaRPr dirty="0"/>
          </a:p>
        </p:txBody>
      </p:sp>
      <p:sp>
        <p:nvSpPr>
          <p:cNvPr id="264" name="Google Shape;264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-RU" dirty="0"/>
              <a:t>(Журнал </a:t>
            </a:r>
            <a:r>
              <a:rPr lang="en-US" dirty="0"/>
              <a:t>Q1, </a:t>
            </a:r>
            <a:r>
              <a:rPr lang="ru-RU" dirty="0" err="1"/>
              <a:t>импакт</a:t>
            </a:r>
            <a:r>
              <a:rPr lang="ru-RU" dirty="0"/>
              <a:t> фактор 7,215)</a:t>
            </a:r>
            <a:endParaRPr dirty="0"/>
          </a:p>
        </p:txBody>
      </p:sp>
      <p:sp>
        <p:nvSpPr>
          <p:cNvPr id="265" name="Google Shape;265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24</a:t>
            </a:fld>
            <a:endParaRPr/>
          </a:p>
        </p:txBody>
      </p:sp>
      <p:pic>
        <p:nvPicPr>
          <p:cNvPr id="5" name="Объект 7">
            <a:extLst>
              <a:ext uri="{FF2B5EF4-FFF2-40B4-BE49-F238E27FC236}">
                <a16:creationId xmlns:a16="http://schemas.microsoft.com/office/drawing/2014/main" id="{9ACE3DF1-5639-4EE3-AA06-7600607B0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52475"/>
            <a:ext cx="4259915" cy="189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EDE9F1E-B05F-4FCE-BDD8-47BA96871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2316" y="2057551"/>
            <a:ext cx="4340142" cy="266702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Благодарности</a:t>
            </a:r>
            <a:endParaRPr/>
          </a:p>
        </p:txBody>
      </p:sp>
      <p:sp>
        <p:nvSpPr>
          <p:cNvPr id="271" name="Google Shape;271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tx1"/>
                </a:solidFill>
              </a:rPr>
              <a:t>Выражаю огромную благодарность коллективу кафедры биоинформатики МБФ за то, что помогали и формировали меня как учёного и специалиста.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 dirty="0">
                <a:solidFill>
                  <a:schemeClr val="tx1"/>
                </a:solidFill>
              </a:rPr>
              <a:t>Отдельная благодарность Лагунину Алексею Александровичу и Шилову Борису Владимировичу за научное руководство на протяжении всего периода обучения.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72" name="Google Shape;27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25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311700" y="47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Актуальность. Клеточная иммунотерапия </a:t>
            </a:r>
            <a:endParaRPr dirty="0"/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1"/>
          </p:nvPr>
        </p:nvSpPr>
        <p:spPr>
          <a:xfrm>
            <a:off x="6715575" y="4167200"/>
            <a:ext cx="20844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rPr lang="ru" sz="1000" dirty="0">
                <a:solidFill>
                  <a:schemeClr val="tx1"/>
                </a:solidFill>
              </a:rPr>
              <a:t>https://www.ucir.org/therapies/therapy-cell-therapy</a:t>
            </a:r>
            <a:endParaRPr sz="1000" dirty="0">
              <a:solidFill>
                <a:schemeClr val="tx1"/>
              </a:solidFill>
            </a:endParaRPr>
          </a:p>
        </p:txBody>
      </p:sp>
      <p:sp>
        <p:nvSpPr>
          <p:cNvPr id="95" name="Google Shape;9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</a:t>
            </a:fld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925" y="663125"/>
            <a:ext cx="6225597" cy="404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2273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Базовые понятия</a:t>
            </a:r>
            <a:endParaRPr dirty="0"/>
          </a:p>
        </p:txBody>
      </p:sp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4</a:t>
            </a:fld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t="12900" b="28885"/>
          <a:stretch/>
        </p:blipFill>
        <p:spPr>
          <a:xfrm>
            <a:off x="311700" y="1152475"/>
            <a:ext cx="6372001" cy="268462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5748150" y="922850"/>
            <a:ext cx="3273000" cy="32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F0000"/>
                </a:solidFill>
              </a:rPr>
              <a:t>Какие получаются пептиды, которые презентируются на МНС?</a:t>
            </a:r>
            <a:endParaRPr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 dirty="0">
                <a:solidFill>
                  <a:schemeClr val="tx1"/>
                </a:solidFill>
              </a:rPr>
              <a:t>Какой Т-клеточный рецептор будет на него реагировать</a:t>
            </a:r>
            <a:r>
              <a:rPr lang="ru" dirty="0"/>
              <a:t>?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A5B75F-DA17-45EA-9F06-414D6F9DCDAF}"/>
              </a:ext>
            </a:extLst>
          </p:cNvPr>
          <p:cNvSpPr txBox="1"/>
          <p:nvPr/>
        </p:nvSpPr>
        <p:spPr>
          <a:xfrm>
            <a:off x="2707991" y="1242529"/>
            <a:ext cx="789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pMHC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ED18B7-FF55-4699-84E0-6F0FAF729272}"/>
              </a:ext>
            </a:extLst>
          </p:cNvPr>
          <p:cNvSpPr txBox="1"/>
          <p:nvPr/>
        </p:nvSpPr>
        <p:spPr>
          <a:xfrm>
            <a:off x="2279072" y="3710948"/>
            <a:ext cx="561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CD3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C83FFD-EE81-462D-AA69-4721E2AAA634}"/>
              </a:ext>
            </a:extLst>
          </p:cNvPr>
          <p:cNvSpPr txBox="1"/>
          <p:nvPr/>
        </p:nvSpPr>
        <p:spPr>
          <a:xfrm>
            <a:off x="3378906" y="3710948"/>
            <a:ext cx="610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CD8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A8BDD0-FA61-41A6-B479-3041DCF5660A}"/>
              </a:ext>
            </a:extLst>
          </p:cNvPr>
          <p:cNvSpPr txBox="1"/>
          <p:nvPr/>
        </p:nvSpPr>
        <p:spPr>
          <a:xfrm>
            <a:off x="2802912" y="3710948"/>
            <a:ext cx="602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TCR</a:t>
            </a:r>
            <a:endParaRPr lang="ru-RU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10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Антигенный процессинг</a:t>
            </a: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4522725" y="636225"/>
            <a:ext cx="4309500" cy="3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Три основных этапа: (10.1016/j.virusres.2022.198814)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Нарезка убиквинтированного белка протеосомой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Транспорт нарезанных пептидов в ЭПР комплексом TAP1/2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Встраивание пептида в MHC I 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77" name="Google Shape;7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5</a:t>
            </a:fld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50" y="636213"/>
            <a:ext cx="3795750" cy="38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483700" y="45073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222222"/>
                </a:solidFill>
                <a:highlight>
                  <a:srgbClr val="FFFFFF"/>
                </a:highlight>
              </a:rPr>
              <a:t>10.1038/35056572</a:t>
            </a:r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и задачи</a:t>
            </a:r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 b="1" dirty="0">
                <a:solidFill>
                  <a:schemeClr val="dk1"/>
                </a:solidFill>
              </a:rPr>
              <a:t>Цель:</a:t>
            </a:r>
            <a:r>
              <a:rPr lang="ru" dirty="0">
                <a:solidFill>
                  <a:schemeClr val="dk1"/>
                </a:solidFill>
              </a:rPr>
              <a:t> создать подход на основе моделей связи “структура-активность” процессинга антигенов для МНС I человека на основе структурных формул фрагментов белка.</a:t>
            </a:r>
            <a:endParaRPr dirty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 b="1" dirty="0">
                <a:solidFill>
                  <a:schemeClr val="dk1"/>
                </a:solidFill>
              </a:rPr>
              <a:t>Задачи:</a:t>
            </a:r>
            <a:endParaRPr b="1" dirty="0">
              <a:solidFill>
                <a:schemeClr val="dk1"/>
              </a:solidFill>
            </a:endParaRPr>
          </a:p>
          <a:p>
            <a:pPr marL="465773" lvl="0" algn="just" rtl="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ru" dirty="0">
                <a:solidFill>
                  <a:schemeClr val="dk1"/>
                </a:solidFill>
              </a:rPr>
              <a:t>Разработать общий подход прогноза эпитопов, взаимодействующих с MHC I, определить алгоритмы и метрики, которые будут использованы для разработки и оценки как отдельных частей, так и подхода в целом;</a:t>
            </a:r>
            <a:endParaRPr dirty="0">
              <a:solidFill>
                <a:schemeClr val="dk1"/>
              </a:solidFill>
            </a:endParaRPr>
          </a:p>
          <a:p>
            <a:pPr marL="465773" lvl="0" algn="just" rtl="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ru" dirty="0">
                <a:solidFill>
                  <a:schemeClr val="dk1"/>
                </a:solidFill>
              </a:rPr>
              <a:t>Подготовить выборки для обучения и валидации как отдельных частей, так и подхода в целом;</a:t>
            </a:r>
            <a:endParaRPr dirty="0">
              <a:solidFill>
                <a:schemeClr val="dk1"/>
              </a:solidFill>
            </a:endParaRPr>
          </a:p>
          <a:p>
            <a:pPr marL="465773" lvl="0" algn="just" rtl="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ru" dirty="0">
                <a:solidFill>
                  <a:schemeClr val="dk1"/>
                </a:solidFill>
              </a:rPr>
              <a:t>Построить модели связи структура-активность на разных уровнях </a:t>
            </a:r>
            <a:r>
              <a:rPr lang="en-US" dirty="0">
                <a:solidFill>
                  <a:schemeClr val="dk1"/>
                </a:solidFill>
              </a:rPr>
              <a:t>MNA </a:t>
            </a:r>
            <a:r>
              <a:rPr lang="ru-RU" dirty="0">
                <a:solidFill>
                  <a:schemeClr val="dk1"/>
                </a:solidFill>
              </a:rPr>
              <a:t>дескрипторов</a:t>
            </a:r>
            <a:r>
              <a:rPr lang="ru" dirty="0">
                <a:solidFill>
                  <a:schemeClr val="dk1"/>
                </a:solidFill>
              </a:rPr>
              <a:t>, оценить их качество и выбрать лучшие модели; </a:t>
            </a:r>
            <a:endParaRPr dirty="0">
              <a:solidFill>
                <a:schemeClr val="dk1"/>
              </a:solidFill>
            </a:endParaRPr>
          </a:p>
          <a:p>
            <a:pPr marL="465773" lvl="0" algn="just" rtl="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ru" dirty="0">
                <a:solidFill>
                  <a:schemeClr val="dk1"/>
                </a:solidFill>
              </a:rPr>
              <a:t>Разработать свободно доступный веб-сервис для прогноза эпитопов MHC I.</a:t>
            </a:r>
            <a:endParaRPr dirty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Методы</a:t>
            </a:r>
            <a:endParaRPr dirty="0"/>
          </a:p>
        </p:txBody>
      </p:sp>
      <p:sp>
        <p:nvSpPr>
          <p:cNvPr id="116" name="Google Shape;11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7</a:t>
            </a:fld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150" y="1687425"/>
            <a:ext cx="3795851" cy="201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/>
        </p:nvSpPr>
        <p:spPr>
          <a:xfrm>
            <a:off x="943200" y="1152475"/>
            <a:ext cx="175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MNA дескрипторы</a:t>
            </a:r>
            <a:endParaRPr/>
          </a:p>
        </p:txBody>
      </p:sp>
      <p:sp>
        <p:nvSpPr>
          <p:cNvPr id="119" name="Google Shape;119;p21"/>
          <p:cNvSpPr txBox="1"/>
          <p:nvPr/>
        </p:nvSpPr>
        <p:spPr>
          <a:xfrm>
            <a:off x="513680" y="389689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 dirty="0"/>
              <a:t>10.18097/PBMC20176305423</a:t>
            </a:r>
            <a:endParaRPr sz="1050" dirty="0"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7675" y="1594150"/>
            <a:ext cx="4886325" cy="22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>
          <a:xfrm>
            <a:off x="5070713" y="1156935"/>
            <a:ext cx="395044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Байесовский подход</a:t>
            </a:r>
            <a:endParaRPr dirty="0"/>
          </a:p>
        </p:txBody>
      </p:sp>
      <p:sp>
        <p:nvSpPr>
          <p:cNvPr id="122" name="Google Shape;122;p21"/>
          <p:cNvSpPr txBox="1"/>
          <p:nvPr/>
        </p:nvSpPr>
        <p:spPr>
          <a:xfrm>
            <a:off x="5337000" y="3899625"/>
            <a:ext cx="30000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/>
              <a:t>10.18097/BMCRM00004</a:t>
            </a:r>
            <a:endParaRPr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7B054-13C8-7ADB-E699-E742AA83FB0D}"/>
              </a:ext>
            </a:extLst>
          </p:cNvPr>
          <p:cNvSpPr txBox="1"/>
          <p:nvPr/>
        </p:nvSpPr>
        <p:spPr>
          <a:xfrm>
            <a:off x="2892902" y="88240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П</a:t>
            </a:r>
            <a:r>
              <a:rPr lang="ru" b="1" dirty="0"/>
              <a:t>рограмма </a:t>
            </a:r>
            <a:r>
              <a:rPr lang="en-US" b="1" dirty="0"/>
              <a:t>Multi</a:t>
            </a:r>
            <a:r>
              <a:rPr lang="ru" b="1" dirty="0"/>
              <a:t>PASS</a:t>
            </a:r>
            <a:endParaRPr lang="ru-RU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311700" y="170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Источники данных: Модель протеасомы</a:t>
            </a:r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body" idx="1"/>
          </p:nvPr>
        </p:nvSpPr>
        <p:spPr>
          <a:xfrm>
            <a:off x="311700" y="838200"/>
            <a:ext cx="8520600" cy="3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ru" sz="1500" b="1" dirty="0">
                <a:solidFill>
                  <a:schemeClr val="dk1"/>
                </a:solidFill>
              </a:rPr>
              <a:t>In vitro</a:t>
            </a:r>
            <a:endParaRPr sz="1500" b="1" dirty="0">
              <a:solidFill>
                <a:schemeClr val="dk1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ru" sz="1500" dirty="0">
                <a:solidFill>
                  <a:schemeClr val="dk1"/>
                </a:solidFill>
              </a:rPr>
              <a:t>Обучение</a:t>
            </a:r>
            <a:endParaRPr sz="1500" dirty="0">
              <a:solidFill>
                <a:schemeClr val="dk1"/>
              </a:solidFill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ru" sz="1500" dirty="0">
                <a:solidFill>
                  <a:schemeClr val="dk1"/>
                </a:solidFill>
                <a:highlight>
                  <a:srgbClr val="FFFFFF"/>
                </a:highlight>
              </a:rPr>
              <a:t>InvitroSPI</a:t>
            </a:r>
            <a:endParaRPr sz="15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ru" sz="1500" dirty="0">
                <a:solidFill>
                  <a:schemeClr val="dk1"/>
                </a:solidFill>
                <a:highlight>
                  <a:srgbClr val="FFFFFF"/>
                </a:highlight>
              </a:rPr>
              <a:t>10.1093/bioinformatics/btab628 (Обучающая выборка)</a:t>
            </a:r>
            <a:endParaRPr sz="1500" dirty="0">
              <a:solidFill>
                <a:schemeClr val="dk1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ru" sz="1500" dirty="0">
                <a:solidFill>
                  <a:schemeClr val="dk1"/>
                </a:solidFill>
              </a:rPr>
              <a:t>Валидация</a:t>
            </a:r>
            <a:endParaRPr sz="1500" dirty="0">
              <a:solidFill>
                <a:schemeClr val="dk1"/>
              </a:solidFill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ru" sz="1500" dirty="0">
                <a:solidFill>
                  <a:schemeClr val="dk1"/>
                </a:solidFill>
                <a:highlight>
                  <a:srgbClr val="FFFFFF"/>
                </a:highlight>
              </a:rPr>
              <a:t>10.1007/s00251-014-0815-0</a:t>
            </a:r>
            <a:endParaRPr sz="15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ru" sz="1500" dirty="0">
                <a:solidFill>
                  <a:schemeClr val="dk1"/>
                </a:solidFill>
                <a:highlight>
                  <a:srgbClr val="FFFFFF"/>
                </a:highlight>
              </a:rPr>
              <a:t>10.1093/bioinformatics/btab628 (Winter et al. dataset)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ru" sz="1500" b="1" dirty="0">
                <a:solidFill>
                  <a:schemeClr val="dk1"/>
                </a:solidFill>
              </a:rPr>
              <a:t>In vivo</a:t>
            </a:r>
            <a:endParaRPr sz="1500" b="1" dirty="0">
              <a:solidFill>
                <a:schemeClr val="dk1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ru" sz="1500" dirty="0">
                <a:solidFill>
                  <a:schemeClr val="dk1"/>
                </a:solidFill>
              </a:rPr>
              <a:t>Обучение</a:t>
            </a:r>
            <a:endParaRPr sz="1500" dirty="0">
              <a:solidFill>
                <a:schemeClr val="dk1"/>
              </a:solidFill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ru" sz="1500" dirty="0">
                <a:solidFill>
                  <a:schemeClr val="dk1"/>
                </a:solidFill>
              </a:rPr>
              <a:t>Immune Epitope Database</a:t>
            </a:r>
            <a:endParaRPr sz="1500" dirty="0">
              <a:solidFill>
                <a:schemeClr val="dk1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ru" sz="1500" dirty="0">
                <a:solidFill>
                  <a:schemeClr val="dk1"/>
                </a:solidFill>
              </a:rPr>
              <a:t>Валидация</a:t>
            </a:r>
            <a:endParaRPr sz="1500" dirty="0">
              <a:solidFill>
                <a:schemeClr val="dk1"/>
              </a:solidFill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ru" sz="1500" dirty="0">
                <a:solidFill>
                  <a:schemeClr val="dk1"/>
                </a:solidFill>
                <a:highlight>
                  <a:srgbClr val="FFFFFF"/>
                </a:highlight>
              </a:rPr>
              <a:t>10.1038/ncomms13404</a:t>
            </a:r>
            <a:endParaRPr sz="15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ru" sz="1500" dirty="0">
                <a:solidFill>
                  <a:schemeClr val="dk1"/>
                </a:solidFill>
                <a:highlight>
                  <a:srgbClr val="FFFFFF"/>
                </a:highlight>
              </a:rPr>
              <a:t>10.1186/s12859-020-03782-1 </a:t>
            </a:r>
            <a:endParaRPr sz="1500" dirty="0">
              <a:solidFill>
                <a:schemeClr val="dk1"/>
              </a:solidFill>
            </a:endParaRPr>
          </a:p>
        </p:txBody>
      </p:sp>
      <p:sp>
        <p:nvSpPr>
          <p:cNvPr id="129" name="Google Shape;12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Источники данных:</a:t>
            </a:r>
            <a:endParaRPr dirty="0"/>
          </a:p>
        </p:txBody>
      </p:sp>
      <p:sp>
        <p:nvSpPr>
          <p:cNvPr id="135" name="Google Shape;135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175967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01600" lvl="0" indent="0">
              <a:buClr>
                <a:schemeClr val="dk1"/>
              </a:buClr>
              <a:buSzPts val="2000"/>
              <a:buNone/>
            </a:pPr>
            <a:r>
              <a:rPr lang="ru" sz="2000" b="1" dirty="0">
                <a:solidFill>
                  <a:schemeClr val="tx1"/>
                </a:solidFill>
              </a:rPr>
              <a:t>ТАР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ru" sz="2000" dirty="0">
                <a:solidFill>
                  <a:schemeClr val="dk1"/>
                </a:solidFill>
              </a:rPr>
              <a:t>Обучение</a:t>
            </a:r>
            <a:endParaRPr sz="2000" dirty="0">
              <a:solidFill>
                <a:schemeClr val="dk1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ru" sz="1600" dirty="0">
                <a:solidFill>
                  <a:schemeClr val="dk1"/>
                </a:solidFill>
              </a:rPr>
              <a:t>10.1002/prot.22535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ru" sz="2000" dirty="0">
                <a:solidFill>
                  <a:schemeClr val="dk1"/>
                </a:solidFill>
              </a:rPr>
              <a:t>Валидация</a:t>
            </a:r>
            <a:endParaRPr sz="2000" dirty="0">
              <a:solidFill>
                <a:schemeClr val="dk1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ru" sz="1600" dirty="0">
                <a:solidFill>
                  <a:schemeClr val="dk1"/>
                </a:solidFill>
              </a:rPr>
              <a:t>MHC BN 4.0</a:t>
            </a:r>
          </a:p>
          <a:p>
            <a:pPr marL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lang="ru" sz="1600" dirty="0">
              <a:solidFill>
                <a:schemeClr val="dk1"/>
              </a:solidFill>
            </a:endParaRPr>
          </a:p>
        </p:txBody>
      </p:sp>
      <p:sp>
        <p:nvSpPr>
          <p:cNvPr id="136" name="Google Shape;136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9</a:t>
            </a:fld>
            <a:endParaRPr/>
          </a:p>
        </p:txBody>
      </p:sp>
      <p:sp>
        <p:nvSpPr>
          <p:cNvPr id="3" name="Google Shape;142;p24">
            <a:extLst>
              <a:ext uri="{FF2B5EF4-FFF2-40B4-BE49-F238E27FC236}">
                <a16:creationId xmlns:a16="http://schemas.microsoft.com/office/drawing/2014/main" id="{93B062C4-5717-8913-EEF2-B8F10346A4C7}"/>
              </a:ext>
            </a:extLst>
          </p:cNvPr>
          <p:cNvSpPr txBox="1">
            <a:spLocks/>
          </p:cNvSpPr>
          <p:nvPr/>
        </p:nvSpPr>
        <p:spPr>
          <a:xfrm>
            <a:off x="3576680" y="1152525"/>
            <a:ext cx="5256169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b="1" dirty="0">
                <a:solidFill>
                  <a:schemeClr val="tx1"/>
                </a:solidFill>
              </a:rPr>
              <a:t>HLA</a:t>
            </a:r>
            <a:endParaRPr lang="ru-RU" b="1" dirty="0">
              <a:solidFill>
                <a:schemeClr val="tx1"/>
              </a:solidFill>
            </a:endParaRPr>
          </a:p>
          <a:p>
            <a:r>
              <a:rPr lang="ru-RU" dirty="0">
                <a:solidFill>
                  <a:schemeClr val="tx1"/>
                </a:solidFill>
              </a:rPr>
              <a:t>Обучение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Immune Epitope Database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10.1016/j.cels.2020.06.010 (</a:t>
            </a:r>
            <a:r>
              <a:rPr lang="ru-RU" dirty="0">
                <a:solidFill>
                  <a:schemeClr val="tx1"/>
                </a:solidFill>
              </a:rPr>
              <a:t>Обучающая выборка)</a:t>
            </a:r>
          </a:p>
          <a:p>
            <a:r>
              <a:rPr lang="ru-RU" dirty="0">
                <a:solidFill>
                  <a:schemeClr val="tx1"/>
                </a:solidFill>
              </a:rPr>
              <a:t>Валидация</a:t>
            </a:r>
          </a:p>
          <a:p>
            <a:pPr lvl="1"/>
            <a:r>
              <a:rPr lang="ru-RU" dirty="0">
                <a:solidFill>
                  <a:schemeClr val="tx1"/>
                </a:solidFill>
              </a:rPr>
              <a:t>10.1016/</a:t>
            </a:r>
            <a:r>
              <a:rPr lang="en-US" dirty="0">
                <a:solidFill>
                  <a:schemeClr val="tx1"/>
                </a:solidFill>
              </a:rPr>
              <a:t>j.cels.2020.06.010 (MULTIALLELIC benchmark)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835</Words>
  <Application>Microsoft Office PowerPoint</Application>
  <PresentationFormat>Экран (16:9)</PresentationFormat>
  <Paragraphs>202</Paragraphs>
  <Slides>25</Slides>
  <Notes>24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28" baseType="lpstr">
      <vt:lpstr>Arial</vt:lpstr>
      <vt:lpstr>Cambria Math</vt:lpstr>
      <vt:lpstr>Simple Light</vt:lpstr>
      <vt:lpstr>Предсказание Т-клеточных эпитопов на основе структурных формул последовательностей белков</vt:lpstr>
      <vt:lpstr>Актуальность. Разработка вакцин</vt:lpstr>
      <vt:lpstr>Актуальность. Клеточная иммунотерапия </vt:lpstr>
      <vt:lpstr>Базовые понятия</vt:lpstr>
      <vt:lpstr>Антигенный процессинг</vt:lpstr>
      <vt:lpstr>Цели и задачи</vt:lpstr>
      <vt:lpstr>Методы</vt:lpstr>
      <vt:lpstr>Источники данных: Модель протеасомы</vt:lpstr>
      <vt:lpstr>Источники данных:</vt:lpstr>
      <vt:lpstr>Построение моделей. Протеасома.</vt:lpstr>
      <vt:lpstr>Построение моделей. TAP</vt:lpstr>
      <vt:lpstr>Построение моделей. HLA</vt:lpstr>
      <vt:lpstr>Статистические метрики</vt:lpstr>
      <vt:lpstr>Программы для разработки</vt:lpstr>
      <vt:lpstr>Результаты</vt:lpstr>
      <vt:lpstr>Схема</vt:lpstr>
      <vt:lpstr>Протеасома. Модели in vitro. 5-кратная кросс-валидация</vt:lpstr>
      <vt:lpstr>Протеасома. Модели in vitro. 5-кратная кросс-валидация</vt:lpstr>
      <vt:lpstr>Протеасома. Модели in vivo. 5-кратная кросс-валидация.</vt:lpstr>
      <vt:lpstr>TAP. 5-кратная кросс-валидация</vt:lpstr>
      <vt:lpstr>TAP. Валидация на независимой выборке.</vt:lpstr>
      <vt:lpstr>HLA. 5-кратная кросс-валидация.</vt:lpstr>
      <vt:lpstr>Выводы</vt:lpstr>
      <vt:lpstr>Продолжение работы</vt:lpstr>
      <vt:lpstr>Благодарности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Предсказание Т-клеточных эпитопов на основе структурных формул последовательностей белков</dc:title>
  <cp:lastModifiedBy>Антон Смирнов</cp:lastModifiedBy>
  <cp:revision>17</cp:revision>
  <dcterms:modified xsi:type="dcterms:W3CDTF">2023-05-12T06:13:01Z</dcterms:modified>
</cp:coreProperties>
</file>